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69" r:id="rId4"/>
    <p:sldId id="258" r:id="rId5"/>
    <p:sldId id="260" r:id="rId6"/>
    <p:sldId id="263" r:id="rId7"/>
    <p:sldId id="270" r:id="rId8"/>
    <p:sldId id="271" r:id="rId9"/>
    <p:sldId id="272" r:id="rId10"/>
    <p:sldId id="266" r:id="rId11"/>
    <p:sldId id="267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77BE5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B025574-5631-4938-8A08-3FDD21BE7BCB}" v="3" dt="2025-07-07T09:01:23.85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882" autoAdjust="0"/>
    <p:restoredTop sz="94660"/>
  </p:normalViewPr>
  <p:slideViewPr>
    <p:cSldViewPr snapToGrid="0">
      <p:cViewPr varScale="1">
        <p:scale>
          <a:sx n="71" d="100"/>
          <a:sy n="71" d="100"/>
        </p:scale>
        <p:origin x="188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rnab Saha" userId="ffbc3572-c240-4cd2-a531-e696b3ec4b9f" providerId="ADAL" clId="{0B025574-5631-4938-8A08-3FDD21BE7BCB}"/>
    <pc:docChg chg="undo custSel modSld">
      <pc:chgData name="Arnab Saha" userId="ffbc3572-c240-4cd2-a531-e696b3ec4b9f" providerId="ADAL" clId="{0B025574-5631-4938-8A08-3FDD21BE7BCB}" dt="2025-07-07T09:01:26.834" v="17" actId="20577"/>
      <pc:docMkLst>
        <pc:docMk/>
      </pc:docMkLst>
      <pc:sldChg chg="modSp mod">
        <pc:chgData name="Arnab Saha" userId="ffbc3572-c240-4cd2-a531-e696b3ec4b9f" providerId="ADAL" clId="{0B025574-5631-4938-8A08-3FDD21BE7BCB}" dt="2025-07-07T09:01:26.834" v="17" actId="20577"/>
        <pc:sldMkLst>
          <pc:docMk/>
          <pc:sldMk cId="3131202925" sldId="257"/>
        </pc:sldMkLst>
        <pc:spChg chg="mod">
          <ac:chgData name="Arnab Saha" userId="ffbc3572-c240-4cd2-a531-e696b3ec4b9f" providerId="ADAL" clId="{0B025574-5631-4938-8A08-3FDD21BE7BCB}" dt="2025-07-07T09:01:26.834" v="17" actId="20577"/>
          <ac:spMkLst>
            <pc:docMk/>
            <pc:sldMk cId="3131202925" sldId="257"/>
            <ac:spMk id="3" creationId="{E045755B-81E6-53C4-127E-18D77C56E2E8}"/>
          </ac:spMkLst>
        </pc:spChg>
      </pc:sldChg>
      <pc:sldChg chg="modSp mod">
        <pc:chgData name="Arnab Saha" userId="ffbc3572-c240-4cd2-a531-e696b3ec4b9f" providerId="ADAL" clId="{0B025574-5631-4938-8A08-3FDD21BE7BCB}" dt="2025-06-25T10:07:57.280" v="10" actId="13926"/>
        <pc:sldMkLst>
          <pc:docMk/>
          <pc:sldMk cId="3614149504" sldId="270"/>
        </pc:sldMkLst>
        <pc:spChg chg="mod">
          <ac:chgData name="Arnab Saha" userId="ffbc3572-c240-4cd2-a531-e696b3ec4b9f" providerId="ADAL" clId="{0B025574-5631-4938-8A08-3FDD21BE7BCB}" dt="2025-06-25T10:07:57.280" v="10" actId="13926"/>
          <ac:spMkLst>
            <pc:docMk/>
            <pc:sldMk cId="3614149504" sldId="270"/>
            <ac:spMk id="10" creationId="{0E036B6D-3753-F950-13C7-F7A5417F8C1E}"/>
          </ac:spMkLst>
        </pc:spChg>
      </pc:sldChg>
      <pc:sldChg chg="modSp mod">
        <pc:chgData name="Arnab Saha" userId="ffbc3572-c240-4cd2-a531-e696b3ec4b9f" providerId="ADAL" clId="{0B025574-5631-4938-8A08-3FDD21BE7BCB}" dt="2025-06-25T10:07:08.954" v="9" actId="20577"/>
        <pc:sldMkLst>
          <pc:docMk/>
          <pc:sldMk cId="3063480142" sldId="272"/>
        </pc:sldMkLst>
        <pc:spChg chg="mod">
          <ac:chgData name="Arnab Saha" userId="ffbc3572-c240-4cd2-a531-e696b3ec4b9f" providerId="ADAL" clId="{0B025574-5631-4938-8A08-3FDD21BE7BCB}" dt="2025-06-25T10:07:08.954" v="9" actId="20577"/>
          <ac:spMkLst>
            <pc:docMk/>
            <pc:sldMk cId="3063480142" sldId="272"/>
            <ac:spMk id="10" creationId="{0E036B6D-3753-F950-13C7-F7A5417F8C1E}"/>
          </ac:spMkLst>
        </pc:spChg>
      </pc:sldChg>
    </pc:docChg>
  </pc:docChgLst>
  <pc:docChgLst>
    <pc:chgData name="Avinash Dutta" userId="3bee3031-6ad4-445d-84bf-d60a5a5b6968" providerId="ADAL" clId="{F6B43D57-AF0E-443E-BB7A-4CAA9A21D41C}"/>
    <pc:docChg chg="modSld">
      <pc:chgData name="Avinash Dutta" userId="3bee3031-6ad4-445d-84bf-d60a5a5b6968" providerId="ADAL" clId="{F6B43D57-AF0E-443E-BB7A-4CAA9A21D41C}" dt="2025-06-23T05:38:08.638" v="15" actId="1076"/>
      <pc:docMkLst>
        <pc:docMk/>
      </pc:docMkLst>
      <pc:sldChg chg="modSp mod">
        <pc:chgData name="Avinash Dutta" userId="3bee3031-6ad4-445d-84bf-d60a5a5b6968" providerId="ADAL" clId="{F6B43D57-AF0E-443E-BB7A-4CAA9A21D41C}" dt="2025-06-23T05:35:12.803" v="14" actId="13926"/>
        <pc:sldMkLst>
          <pc:docMk/>
          <pc:sldMk cId="3131202925" sldId="257"/>
        </pc:sldMkLst>
        <pc:spChg chg="mod">
          <ac:chgData name="Avinash Dutta" userId="3bee3031-6ad4-445d-84bf-d60a5a5b6968" providerId="ADAL" clId="{F6B43D57-AF0E-443E-BB7A-4CAA9A21D41C}" dt="2025-06-23T05:35:12.803" v="14" actId="13926"/>
          <ac:spMkLst>
            <pc:docMk/>
            <pc:sldMk cId="3131202925" sldId="257"/>
            <ac:spMk id="3" creationId="{E045755B-81E6-53C4-127E-18D77C56E2E8}"/>
          </ac:spMkLst>
        </pc:spChg>
      </pc:sldChg>
      <pc:sldChg chg="modSp mod">
        <pc:chgData name="Avinash Dutta" userId="3bee3031-6ad4-445d-84bf-d60a5a5b6968" providerId="ADAL" clId="{F6B43D57-AF0E-443E-BB7A-4CAA9A21D41C}" dt="2025-06-23T05:38:08.638" v="15" actId="1076"/>
        <pc:sldMkLst>
          <pc:docMk/>
          <pc:sldMk cId="93880584" sldId="260"/>
        </pc:sldMkLst>
        <pc:spChg chg="mod">
          <ac:chgData name="Avinash Dutta" userId="3bee3031-6ad4-445d-84bf-d60a5a5b6968" providerId="ADAL" clId="{F6B43D57-AF0E-443E-BB7A-4CAA9A21D41C}" dt="2025-06-23T05:38:08.638" v="15" actId="1076"/>
          <ac:spMkLst>
            <pc:docMk/>
            <pc:sldMk cId="93880584" sldId="260"/>
            <ac:spMk id="3" creationId="{E045755B-81E6-53C4-127E-18D77C56E2E8}"/>
          </ac:spMkLst>
        </pc:spChg>
      </pc:sldChg>
    </pc:docChg>
  </pc:docChgLst>
  <pc:docChgLst>
    <pc:chgData name="Sanchit Malik" userId="7e81e00d-7fbd-46f8-9b55-9466bf5e54de" providerId="ADAL" clId="{77EAA09A-8A6F-4DCD-94C3-756B75D744BA}"/>
    <pc:docChg chg="modSld">
      <pc:chgData name="Sanchit Malik" userId="7e81e00d-7fbd-46f8-9b55-9466bf5e54de" providerId="ADAL" clId="{77EAA09A-8A6F-4DCD-94C3-756B75D744BA}" dt="2025-06-25T05:43:26.640" v="7" actId="20577"/>
      <pc:docMkLst>
        <pc:docMk/>
      </pc:docMkLst>
      <pc:sldChg chg="modSp mod">
        <pc:chgData name="Sanchit Malik" userId="7e81e00d-7fbd-46f8-9b55-9466bf5e54de" providerId="ADAL" clId="{77EAA09A-8A6F-4DCD-94C3-756B75D744BA}" dt="2025-06-25T05:42:59.826" v="6" actId="20577"/>
        <pc:sldMkLst>
          <pc:docMk/>
          <pc:sldMk cId="3131202925" sldId="257"/>
        </pc:sldMkLst>
        <pc:spChg chg="mod">
          <ac:chgData name="Sanchit Malik" userId="7e81e00d-7fbd-46f8-9b55-9466bf5e54de" providerId="ADAL" clId="{77EAA09A-8A6F-4DCD-94C3-756B75D744BA}" dt="2025-06-25T05:42:59.826" v="6" actId="20577"/>
          <ac:spMkLst>
            <pc:docMk/>
            <pc:sldMk cId="3131202925" sldId="257"/>
            <ac:spMk id="3" creationId="{E045755B-81E6-53C4-127E-18D77C56E2E8}"/>
          </ac:spMkLst>
        </pc:spChg>
      </pc:sldChg>
      <pc:sldChg chg="modSp mod">
        <pc:chgData name="Sanchit Malik" userId="7e81e00d-7fbd-46f8-9b55-9466bf5e54de" providerId="ADAL" clId="{77EAA09A-8A6F-4DCD-94C3-756B75D744BA}" dt="2025-06-25T05:43:26.640" v="7" actId="20577"/>
        <pc:sldMkLst>
          <pc:docMk/>
          <pc:sldMk cId="292812239" sldId="269"/>
        </pc:sldMkLst>
        <pc:graphicFrameChg chg="modGraphic">
          <ac:chgData name="Sanchit Malik" userId="7e81e00d-7fbd-46f8-9b55-9466bf5e54de" providerId="ADAL" clId="{77EAA09A-8A6F-4DCD-94C3-756B75D744BA}" dt="2025-06-25T05:43:26.640" v="7" actId="20577"/>
          <ac:graphicFrameMkLst>
            <pc:docMk/>
            <pc:sldMk cId="292812239" sldId="269"/>
            <ac:graphicFrameMk id="4" creationId="{30FD5F03-8D15-FE94-C094-A3D37681E165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7533" y="0"/>
            <a:ext cx="7934348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8941881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11808" y="3428998"/>
            <a:ext cx="5518066" cy="2268559"/>
          </a:xfrm>
        </p:spPr>
        <p:txBody>
          <a:bodyPr anchor="t">
            <a:normAutofit/>
          </a:bodyPr>
          <a:lstStyle>
            <a:lvl1pPr algn="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72274" y="2268786"/>
            <a:ext cx="5357600" cy="1160213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8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3A824-1A51-4B26-AD58-A6D8E14F6C04}" type="datetimeFigureOut">
              <a:rPr lang="en-US" dirty="0"/>
              <a:t>7/7/2025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Ins="45720"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2191282" y="3262852"/>
            <a:ext cx="4156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24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extBox 8"/>
          <p:cNvSpPr txBox="1"/>
          <p:nvPr/>
        </p:nvSpPr>
        <p:spPr>
          <a:xfrm>
            <a:off x="2194236" y="641225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11808" y="808056"/>
            <a:ext cx="7954091" cy="107722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7E33E-8B18-4087-B112-809917729534}" type="datetimeFigureOut">
              <a:rPr lang="en-US" dirty="0"/>
              <a:t>7/7/2025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Rectangle 15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extBox 8"/>
          <p:cNvSpPr txBox="1"/>
          <p:nvPr/>
        </p:nvSpPr>
        <p:spPr>
          <a:xfrm rot="5400000">
            <a:off x="10337141" y="416061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39380" y="805818"/>
            <a:ext cx="1326519" cy="5244126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608751" y="970410"/>
            <a:ext cx="6466903" cy="507953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FE419-2371-464F-8239-3959401C3561}" type="datetimeFigureOut">
              <a:rPr lang="en-US" dirty="0"/>
              <a:t>7/7/2025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162C4-EDD9-4389-A98B-B87ECEA2A816}" type="datetimeFigureOut">
              <a:rPr lang="en-US" dirty="0"/>
              <a:t>7/7/2025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194943" y="641225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5" name="Rectangle 24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TextBox 10"/>
          <p:cNvSpPr txBox="1"/>
          <p:nvPr/>
        </p:nvSpPr>
        <p:spPr>
          <a:xfrm>
            <a:off x="2191843" y="2962586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3147254"/>
            <a:ext cx="7956560" cy="1424746"/>
          </a:xfrm>
        </p:spPr>
        <p:txBody>
          <a:bodyPr anchor="t">
            <a:normAutofit/>
          </a:bodyPr>
          <a:lstStyle>
            <a:lvl1pPr algn="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3968" y="2268786"/>
            <a:ext cx="7791931" cy="878468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059C3-6A89-4494-99FF-5A4D6FFD50EB}" type="datetimeFigureOut">
              <a:rPr lang="en-US" dirty="0"/>
              <a:t>7/7/2025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7" name="Rectangle 26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805817"/>
            <a:ext cx="7950984" cy="10817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605374" y="2052116"/>
            <a:ext cx="3891960" cy="399782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66636" y="2052114"/>
            <a:ext cx="3894222" cy="399782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4B2F-12DE-47F5-8894-472B206D2E1E}" type="datetimeFigureOut">
              <a:rPr lang="en-US" dirty="0"/>
              <a:t>7/7/2025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2196172" y="641223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" name="Rectangle 20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TextBox 11"/>
          <p:cNvSpPr txBox="1"/>
          <p:nvPr/>
        </p:nvSpPr>
        <p:spPr>
          <a:xfrm>
            <a:off x="2193650" y="636424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805818"/>
            <a:ext cx="7956560" cy="107834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09285" y="2052115"/>
            <a:ext cx="3896467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none" baseline="0">
                <a:solidFill>
                  <a:schemeClr val="accent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09285" y="2851331"/>
            <a:ext cx="3893623" cy="307143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66634" y="2052115"/>
            <a:ext cx="3899798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none" baseline="0">
                <a:solidFill>
                  <a:schemeClr val="accent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66635" y="2851331"/>
            <a:ext cx="3899798" cy="307143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0E46F-7819-4ACF-B48B-48222C2ACC88}" type="datetimeFigureOut">
              <a:rPr lang="en-US" dirty="0"/>
              <a:t>7/7/2025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Rectangle 13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F3416-4057-4DAA-829D-4CA07428D088}" type="datetimeFigureOut">
              <a:rPr lang="en-US" dirty="0"/>
              <a:t>7/7/2025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2196172" y="641226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D9284-D300-4297-87F7-E791DCC15DB1}" type="datetimeFigureOut">
              <a:rPr lang="en-US" dirty="0"/>
              <a:t>7/7/2025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6" name="Rectangle 25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TextBox 9"/>
          <p:cNvSpPr txBox="1"/>
          <p:nvPr/>
        </p:nvSpPr>
        <p:spPr>
          <a:xfrm>
            <a:off x="1554154" y="1127550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0323" y="1282451"/>
            <a:ext cx="2664361" cy="1903241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20154" y="805818"/>
            <a:ext cx="5446278" cy="52441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0322" y="3186154"/>
            <a:ext cx="2664361" cy="2386397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525BB-DA17-4BA0-B3C8-3AC3ABC827E6}" type="datetimeFigureOut">
              <a:rPr lang="en-US" dirty="0"/>
              <a:t>7/7/2025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" name="Rectangle 19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47062" y="3229"/>
            <a:ext cx="4629734" cy="6858000"/>
          </a:xfrm>
          <a:solidFill>
            <a:schemeClr val="tx1">
              <a:alpha val="10000"/>
            </a:schemeClr>
          </a:solidFill>
          <a:ln w="9525" cap="sq">
            <a:noFill/>
            <a:miter lim="800000"/>
          </a:ln>
          <a:effectLst/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554686" y="1127550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241" y="1282452"/>
            <a:ext cx="3970986" cy="1900473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0322" y="3182928"/>
            <a:ext cx="3971874" cy="2386394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C4C9A-3960-41CF-A4E9-2A8FB932454B}" type="datetimeFigureOut">
              <a:rPr lang="en-US" dirty="0"/>
              <a:t>7/7/2025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794" y="2105202"/>
            <a:ext cx="9360205" cy="4752798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611808" y="808056"/>
            <a:ext cx="7958331" cy="107722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3599" y="2052116"/>
            <a:ext cx="7796540" cy="3997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-810065" y="5270604"/>
            <a:ext cx="2662729" cy="182880"/>
          </a:xfrm>
          <a:prstGeom prst="rect">
            <a:avLst/>
          </a:prstGeom>
        </p:spPr>
        <p:txBody>
          <a:bodyPr vert="horz" lIns="91440" tIns="18288" rIns="91440" bIns="45720" rtlCol="0" anchor="t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3CBC1C18-307B-4F68-A007-B5B542270E8D}" type="datetimeFigureOut">
              <a:rPr lang="en-US" dirty="0"/>
              <a:t>7/7/2025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-2237130" y="3661144"/>
            <a:ext cx="5885352" cy="179176"/>
          </a:xfrm>
          <a:prstGeom prst="rect">
            <a:avLst/>
          </a:prstGeom>
        </p:spPr>
        <p:txBody>
          <a:bodyPr vert="horz" lIns="91440" tIns="45720" rIns="91440" bIns="18288" rtlCol="0" anchor="b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8407" y="164592"/>
            <a:ext cx="636727" cy="322851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57" name="Rectangle 56"/>
          <p:cNvSpPr/>
          <p:nvPr/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3400" b="0" i="0" kern="1200" cap="none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344488" indent="-344488" algn="l" defTabSz="914400" rtl="0" eaLnBrk="1" latinLnBrk="0" hangingPunct="1">
        <a:lnSpc>
          <a:spcPct val="120000"/>
        </a:lnSpc>
        <a:spcBef>
          <a:spcPts val="10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95338" indent="-33813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58888" indent="-34448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709738" indent="-33813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173288" indent="-34448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642616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3108960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575304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4041648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linkedin.com/in/griha-council-9aa00a94/" TargetMode="External"/><Relationship Id="rId2" Type="http://schemas.openxmlformats.org/officeDocument/2006/relationships/hyperlink" Target="mailto:griha.awards@gmail.com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x.com/grihacouncil?s=21&amp;t=bBwkW-oCEPwmc0_4M9NSig" TargetMode="External"/><Relationship Id="rId5" Type="http://schemas.openxmlformats.org/officeDocument/2006/relationships/hyperlink" Target="https://www.instagram.com/grihacouncil/?igshid=MTRrdWVkNjR6MDFjcA%3D%3D&amp;utm_source=qr" TargetMode="External"/><Relationship Id="rId4" Type="http://schemas.openxmlformats.org/officeDocument/2006/relationships/hyperlink" Target="https://www.facebook.com/griha.council/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6000">
              <a:srgbClr val="CCECFF"/>
            </a:gs>
            <a:gs pos="64000">
              <a:schemeClr val="bg2"/>
            </a:gs>
            <a:gs pos="100000">
              <a:schemeClr val="tx1"/>
            </a:gs>
          </a:gsLst>
          <a:lin ang="162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collage of photos of buildings&#10;&#10;Description automatically generated">
            <a:extLst>
              <a:ext uri="{FF2B5EF4-FFF2-40B4-BE49-F238E27FC236}">
                <a16:creationId xmlns:a16="http://schemas.microsoft.com/office/drawing/2014/main" id="{2691AF83-6314-4BDC-04BC-2F67A79B3C4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87265F65-DA63-2DA3-EBA9-13052FE19A47}"/>
              </a:ext>
            </a:extLst>
          </p:cNvPr>
          <p:cNvSpPr/>
          <p:nvPr/>
        </p:nvSpPr>
        <p:spPr>
          <a:xfrm>
            <a:off x="2454442" y="5919537"/>
            <a:ext cx="6849979" cy="513347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bg1"/>
                </a:solidFill>
              </a:rPr>
              <a:t>FOR EXISTING BUILDINGS</a:t>
            </a:r>
            <a:endParaRPr lang="en-IN" sz="2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07501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756CCD-FF4A-A3A9-3BE5-5E2F27A37B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Contact details</a:t>
            </a:r>
            <a:endParaRPr lang="en-IN" dirty="0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581E4A-F015-BC67-836D-6B89290692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00131" y="832010"/>
            <a:ext cx="3521184" cy="3997828"/>
          </a:xfrm>
        </p:spPr>
        <p:txBody>
          <a:bodyPr>
            <a:normAutofit/>
          </a:bodyPr>
          <a:lstStyle/>
          <a:p>
            <a:pPr marL="457200" indent="-457200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Contact person – </a:t>
            </a:r>
          </a:p>
          <a:p>
            <a:pPr marL="1097280" lvl="1" indent="-457200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2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Name – </a:t>
            </a:r>
          </a:p>
          <a:p>
            <a:pPr marL="1097280" lvl="1" indent="-457200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2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Designation – </a:t>
            </a:r>
          </a:p>
          <a:p>
            <a:pPr marL="1097280" lvl="1" indent="-457200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2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Organization – </a:t>
            </a:r>
          </a:p>
          <a:p>
            <a:pPr marL="1097280" lvl="1" indent="-457200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2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Mobile no. – </a:t>
            </a:r>
          </a:p>
          <a:p>
            <a:pPr marL="1097280" lvl="1" indent="-457200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2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Email id – </a:t>
            </a:r>
          </a:p>
          <a:p>
            <a:endParaRPr lang="en-IN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3BAF6B59-BAFC-3DB6-3BE6-9B3AD8E9597A}"/>
              </a:ext>
            </a:extLst>
          </p:cNvPr>
          <p:cNvSpPr txBox="1">
            <a:spLocks/>
          </p:cNvSpPr>
          <p:nvPr/>
        </p:nvSpPr>
        <p:spPr>
          <a:xfrm>
            <a:off x="1488848" y="4312986"/>
            <a:ext cx="6931069" cy="55495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4488" indent="-344488" algn="l" defTabSz="914400" rtl="0" eaLnBrk="1" latinLnBrk="0" hangingPunct="1">
              <a:lnSpc>
                <a:spcPct val="120000"/>
              </a:lnSpc>
              <a:spcBef>
                <a:spcPts val="1000"/>
              </a:spcBef>
              <a:spcAft>
                <a:spcPts val="600"/>
              </a:spcAft>
              <a:buClr>
                <a:schemeClr val="accent6"/>
              </a:buClr>
              <a:buSzPct val="90000"/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95338" indent="-338138" algn="l" defTabSz="914400" rtl="0" eaLnBrk="1" latinLnBrk="0" hangingPunct="1">
              <a:lnSpc>
                <a:spcPct val="120000"/>
              </a:lnSpc>
              <a:spcBef>
                <a:spcPts val="500"/>
              </a:spcBef>
              <a:spcAft>
                <a:spcPts val="600"/>
              </a:spcAft>
              <a:buClr>
                <a:schemeClr val="accent6"/>
              </a:buClr>
              <a:buSzPct val="90000"/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258888" indent="-344488" algn="l" defTabSz="914400" rtl="0" eaLnBrk="1" latinLnBrk="0" hangingPunct="1">
              <a:lnSpc>
                <a:spcPct val="120000"/>
              </a:lnSpc>
              <a:spcBef>
                <a:spcPts val="500"/>
              </a:spcBef>
              <a:spcAft>
                <a:spcPts val="600"/>
              </a:spcAft>
              <a:buClr>
                <a:schemeClr val="accent6"/>
              </a:buClr>
              <a:buSzPct val="90000"/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709738" indent="-338138" algn="l" defTabSz="914400" rtl="0" eaLnBrk="1" latinLnBrk="0" hangingPunct="1">
              <a:lnSpc>
                <a:spcPct val="120000"/>
              </a:lnSpc>
              <a:spcBef>
                <a:spcPts val="500"/>
              </a:spcBef>
              <a:spcAft>
                <a:spcPts val="600"/>
              </a:spcAft>
              <a:buClr>
                <a:schemeClr val="accent6"/>
              </a:buClr>
              <a:buSzPct val="90000"/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173288" indent="-344488" algn="l" defTabSz="914400" rtl="0" eaLnBrk="1" latinLnBrk="0" hangingPunct="1">
              <a:lnSpc>
                <a:spcPct val="120000"/>
              </a:lnSpc>
              <a:spcBef>
                <a:spcPts val="500"/>
              </a:spcBef>
              <a:spcAft>
                <a:spcPts val="600"/>
              </a:spcAft>
              <a:buClr>
                <a:schemeClr val="accent6"/>
              </a:buClr>
              <a:buSzPct val="9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642616" indent="-338328" algn="l" defTabSz="914400" rtl="0" eaLnBrk="1" latinLnBrk="0" hangingPunct="1">
              <a:lnSpc>
                <a:spcPct val="120000"/>
              </a:lnSpc>
              <a:spcBef>
                <a:spcPts val="500"/>
              </a:spcBef>
              <a:spcAft>
                <a:spcPts val="600"/>
              </a:spcAft>
              <a:buClr>
                <a:schemeClr val="accent6"/>
              </a:buClr>
              <a:buSzPct val="90000"/>
              <a:buFont typeface="Wingdings" panose="05000000000000000000" pitchFamily="2" charset="2"/>
              <a:buChar char="§"/>
              <a:defRPr sz="1200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3108960" indent="-338328" algn="l" defTabSz="914400" rtl="0" eaLnBrk="1" latinLnBrk="0" hangingPunct="1">
              <a:lnSpc>
                <a:spcPct val="120000"/>
              </a:lnSpc>
              <a:spcBef>
                <a:spcPts val="500"/>
              </a:spcBef>
              <a:spcAft>
                <a:spcPts val="600"/>
              </a:spcAft>
              <a:buClr>
                <a:schemeClr val="accent6"/>
              </a:buClr>
              <a:buSzPct val="90000"/>
              <a:buFont typeface="Wingdings" panose="05000000000000000000" pitchFamily="2" charset="2"/>
              <a:buChar char="§"/>
              <a:defRPr sz="1200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575304" indent="-338328" algn="l" defTabSz="914400" rtl="0" eaLnBrk="1" latinLnBrk="0" hangingPunct="1">
              <a:lnSpc>
                <a:spcPct val="120000"/>
              </a:lnSpc>
              <a:spcBef>
                <a:spcPts val="500"/>
              </a:spcBef>
              <a:spcAft>
                <a:spcPts val="600"/>
              </a:spcAft>
              <a:buClr>
                <a:schemeClr val="accent6"/>
              </a:buClr>
              <a:buSzPct val="90000"/>
              <a:buFont typeface="Wingdings" panose="05000000000000000000" pitchFamily="2" charset="2"/>
              <a:buChar char="§"/>
              <a:defRPr sz="1200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4041648" indent="-338328" algn="l" defTabSz="914400" rtl="0" eaLnBrk="1" latinLnBrk="0" hangingPunct="1">
              <a:lnSpc>
                <a:spcPct val="120000"/>
              </a:lnSpc>
              <a:spcBef>
                <a:spcPts val="500"/>
              </a:spcBef>
              <a:spcAft>
                <a:spcPts val="600"/>
              </a:spcAft>
              <a:buClr>
                <a:schemeClr val="accent6"/>
              </a:buClr>
              <a:buSzPct val="90000"/>
              <a:buFont typeface="Wingdings" panose="05000000000000000000" pitchFamily="2" charset="2"/>
              <a:buChar char="§"/>
              <a:defRPr sz="1200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457200" indent="-457200"/>
            <a:r>
              <a:rPr lang="en-US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Nominees for the award evening– </a:t>
            </a:r>
          </a:p>
          <a:p>
            <a:endParaRPr lang="en-IN" dirty="0"/>
          </a:p>
        </p:txBody>
      </p:sp>
      <p:graphicFrame>
        <p:nvGraphicFramePr>
          <p:cNvPr id="7" name="Table 7">
            <a:extLst>
              <a:ext uri="{FF2B5EF4-FFF2-40B4-BE49-F238E27FC236}">
                <a16:creationId xmlns:a16="http://schemas.microsoft.com/office/drawing/2014/main" id="{EFB2A35E-0D16-ACB5-EB64-80C8ACC6CBB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6939230"/>
              </p:ext>
            </p:extLst>
          </p:nvPr>
        </p:nvGraphicFramePr>
        <p:xfrm>
          <a:off x="2094231" y="4880638"/>
          <a:ext cx="5029196" cy="1630492"/>
        </p:xfrm>
        <a:graphic>
          <a:graphicData uri="http://schemas.openxmlformats.org/drawingml/2006/table">
            <a:tbl>
              <a:tblPr firstRow="1" bandRow="1">
                <a:tableStyleId>{EB9631B5-78F2-41C9-869B-9F39066F8104}</a:tableStyleId>
              </a:tblPr>
              <a:tblGrid>
                <a:gridCol w="797134">
                  <a:extLst>
                    <a:ext uri="{9D8B030D-6E8A-4147-A177-3AD203B41FA5}">
                      <a16:colId xmlns:a16="http://schemas.microsoft.com/office/drawing/2014/main" val="55865195"/>
                    </a:ext>
                  </a:extLst>
                </a:gridCol>
                <a:gridCol w="1330713">
                  <a:extLst>
                    <a:ext uri="{9D8B030D-6E8A-4147-A177-3AD203B41FA5}">
                      <a16:colId xmlns:a16="http://schemas.microsoft.com/office/drawing/2014/main" val="662470246"/>
                    </a:ext>
                  </a:extLst>
                </a:gridCol>
                <a:gridCol w="1094221">
                  <a:extLst>
                    <a:ext uri="{9D8B030D-6E8A-4147-A177-3AD203B41FA5}">
                      <a16:colId xmlns:a16="http://schemas.microsoft.com/office/drawing/2014/main" val="1570255171"/>
                    </a:ext>
                  </a:extLst>
                </a:gridCol>
                <a:gridCol w="1807128">
                  <a:extLst>
                    <a:ext uri="{9D8B030D-6E8A-4147-A177-3AD203B41FA5}">
                      <a16:colId xmlns:a16="http://schemas.microsoft.com/office/drawing/2014/main" val="1565908119"/>
                    </a:ext>
                  </a:extLst>
                </a:gridCol>
              </a:tblGrid>
              <a:tr h="407623">
                <a:tc>
                  <a:txBody>
                    <a:bodyPr/>
                    <a:lstStyle/>
                    <a:p>
                      <a:r>
                        <a:rPr lang="en-US" dirty="0" err="1">
                          <a:solidFill>
                            <a:schemeClr val="bg1"/>
                          </a:solidFill>
                        </a:rPr>
                        <a:t>S.No</a:t>
                      </a:r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.</a:t>
                      </a:r>
                      <a:endParaRPr lang="en-IN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Name</a:t>
                      </a:r>
                      <a:endParaRPr lang="en-IN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Email</a:t>
                      </a:r>
                      <a:endParaRPr lang="en-IN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Phone</a:t>
                      </a:r>
                      <a:endParaRPr lang="en-IN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6166418"/>
                  </a:ext>
                </a:extLst>
              </a:tr>
              <a:tr h="407623">
                <a:tc>
                  <a:txBody>
                    <a:bodyPr/>
                    <a:lstStyle/>
                    <a:p>
                      <a:endParaRPr lang="en-IN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36596915"/>
                  </a:ext>
                </a:extLst>
              </a:tr>
              <a:tr h="407623">
                <a:tc>
                  <a:txBody>
                    <a:bodyPr/>
                    <a:lstStyle/>
                    <a:p>
                      <a:endParaRPr lang="en-IN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44336880"/>
                  </a:ext>
                </a:extLst>
              </a:tr>
              <a:tr h="407623">
                <a:tc>
                  <a:txBody>
                    <a:bodyPr/>
                    <a:lstStyle/>
                    <a:p>
                      <a:endParaRPr lang="en-IN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86329405"/>
                  </a:ext>
                </a:extLst>
              </a:tr>
            </a:tbl>
          </a:graphicData>
        </a:graphic>
      </p:graphicFrame>
      <p:sp>
        <p:nvSpPr>
          <p:cNvPr id="4" name="Rectangle 3">
            <a:extLst>
              <a:ext uri="{FF2B5EF4-FFF2-40B4-BE49-F238E27FC236}">
                <a16:creationId xmlns:a16="http://schemas.microsoft.com/office/drawing/2014/main" id="{09257963-F517-3A8C-5748-003E19D166A5}"/>
              </a:ext>
            </a:extLst>
          </p:cNvPr>
          <p:cNvSpPr/>
          <p:nvPr/>
        </p:nvSpPr>
        <p:spPr>
          <a:xfrm>
            <a:off x="11364686" y="0"/>
            <a:ext cx="827314" cy="68580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607890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logo of a building with a leaf&#10;&#10;Description automatically generated with low confidence">
            <a:extLst>
              <a:ext uri="{FF2B5EF4-FFF2-40B4-BE49-F238E27FC236}">
                <a16:creationId xmlns:a16="http://schemas.microsoft.com/office/drawing/2014/main" id="{17C63461-980E-9935-9E81-9BE94C6FF74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5876" t="21504" r="27231" b="16958"/>
          <a:stretch/>
        </p:blipFill>
        <p:spPr>
          <a:xfrm>
            <a:off x="4780081" y="1819518"/>
            <a:ext cx="3270465" cy="3218964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42E753F1-AFF0-8511-0952-2A388BF57222}"/>
              </a:ext>
            </a:extLst>
          </p:cNvPr>
          <p:cNvSpPr/>
          <p:nvPr/>
        </p:nvSpPr>
        <p:spPr>
          <a:xfrm>
            <a:off x="11364686" y="0"/>
            <a:ext cx="827314" cy="68580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059EF71-FA0A-625D-28A7-F82DA5CF9661}"/>
              </a:ext>
            </a:extLst>
          </p:cNvPr>
          <p:cNvSpPr/>
          <p:nvPr/>
        </p:nvSpPr>
        <p:spPr>
          <a:xfrm>
            <a:off x="-1" y="0"/>
            <a:ext cx="1045030" cy="68580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2959124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2B8A40-1658-0EAC-4A3A-27DE79FD21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54294" y="874317"/>
            <a:ext cx="7958331" cy="1077229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Guidelines</a:t>
            </a:r>
            <a:endParaRPr lang="en-IN" dirty="0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45755B-81E6-53C4-127E-18D77C56E2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546" y="1951546"/>
            <a:ext cx="10210140" cy="4906454"/>
          </a:xfrm>
        </p:spPr>
        <p:txBody>
          <a:bodyPr>
            <a:normAutofit fontScale="25000" lnSpcReduction="20000"/>
          </a:bodyPr>
          <a:lstStyle/>
          <a:p>
            <a:pPr marL="171450" indent="-171450">
              <a:lnSpc>
                <a:spcPct val="150000"/>
              </a:lnSpc>
              <a:spcBef>
                <a:spcPts val="600"/>
              </a:spcBef>
              <a:buAutoNum type="arabicPeriod"/>
            </a:pPr>
            <a:r>
              <a:rPr lang="en-US" sz="6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Open application irrespective of any ratings can apply which have embedded sustainable parameters in the project.</a:t>
            </a:r>
          </a:p>
          <a:p>
            <a:pPr marL="171450" indent="-171450">
              <a:lnSpc>
                <a:spcPct val="150000"/>
              </a:lnSpc>
              <a:spcBef>
                <a:spcPts val="600"/>
              </a:spcBef>
              <a:buAutoNum type="arabicPeriod"/>
            </a:pPr>
            <a:r>
              <a:rPr lang="en-US" sz="6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For participation in the aforementioned award category, the project team should fill the presentation template that is given with the guidelines, in .pptx format.</a:t>
            </a:r>
          </a:p>
          <a:p>
            <a:pPr marL="171450" indent="-171450">
              <a:lnSpc>
                <a:spcPct val="150000"/>
              </a:lnSpc>
              <a:spcBef>
                <a:spcPts val="600"/>
              </a:spcBef>
              <a:buAutoNum type="arabicPeriod"/>
            </a:pPr>
            <a:r>
              <a:rPr lang="en-US" sz="6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Project team must explain their strategies as per the instructions given under in the subsequent slides and support it with pictures. </a:t>
            </a:r>
          </a:p>
          <a:p>
            <a:pPr marL="171450" indent="-171450">
              <a:lnSpc>
                <a:spcPct val="150000"/>
              </a:lnSpc>
              <a:spcBef>
                <a:spcPts val="600"/>
              </a:spcBef>
              <a:buAutoNum type="arabicPeriod"/>
            </a:pPr>
            <a:r>
              <a:rPr lang="en-US" sz="60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Submit a single presentation consisting all the categories that have been mentioned.</a:t>
            </a:r>
          </a:p>
          <a:p>
            <a:pPr marL="171450" indent="-171450">
              <a:lnSpc>
                <a:spcPct val="150000"/>
              </a:lnSpc>
              <a:spcBef>
                <a:spcPts val="600"/>
              </a:spcBef>
              <a:buAutoNum type="arabicPeriod"/>
            </a:pPr>
            <a:r>
              <a:rPr lang="en-US" sz="6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The project team may mention their ongoing or completed interventions. </a:t>
            </a:r>
            <a:r>
              <a:rPr lang="en-US" sz="60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Proposed plans may not be included in the </a:t>
            </a:r>
            <a:r>
              <a:rPr lang="en-US" sz="600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presentation.</a:t>
            </a:r>
            <a:endParaRPr lang="en-US" sz="6000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171450" indent="-171450">
              <a:lnSpc>
                <a:spcPct val="150000"/>
              </a:lnSpc>
              <a:spcBef>
                <a:spcPts val="600"/>
              </a:spcBef>
              <a:buAutoNum type="arabicPeriod"/>
            </a:pPr>
            <a:r>
              <a:rPr lang="en-US" sz="600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Winners </a:t>
            </a:r>
            <a:r>
              <a:rPr lang="en-US" sz="6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will be felicitated during the 17</a:t>
            </a:r>
            <a:r>
              <a:rPr lang="en-US" sz="6000" baseline="30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th</a:t>
            </a:r>
            <a:r>
              <a:rPr lang="en-US" sz="6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GRIHA Summit on </a:t>
            </a:r>
            <a:r>
              <a:rPr lang="en-US" sz="6000" u="sng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the 3rd and 4th November 2025</a:t>
            </a:r>
          </a:p>
          <a:p>
            <a:pPr marL="171450" indent="-171450">
              <a:lnSpc>
                <a:spcPct val="150000"/>
              </a:lnSpc>
              <a:spcBef>
                <a:spcPts val="600"/>
              </a:spcBef>
              <a:buAutoNum type="arabicPeriod"/>
            </a:pPr>
            <a:r>
              <a:rPr lang="en-US" sz="6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Please submit your entries at </a:t>
            </a:r>
            <a:r>
              <a:rPr lang="en-US" sz="6000" b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griha.awards@gmail.com</a:t>
            </a:r>
            <a:r>
              <a:rPr lang="en-US" sz="6000" b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6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on or before </a:t>
            </a:r>
            <a:r>
              <a:rPr lang="en-US" sz="6000" b="1" u="sng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23</a:t>
            </a:r>
            <a:r>
              <a:rPr lang="en-US" sz="6000" b="1" u="sng" baseline="30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rd</a:t>
            </a:r>
            <a:r>
              <a:rPr lang="en-US" sz="6000" b="1" u="sng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September 2025</a:t>
            </a:r>
            <a:r>
              <a:rPr lang="en-US" sz="6000" b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pPr marL="171450" indent="-171450">
              <a:lnSpc>
                <a:spcPct val="150000"/>
              </a:lnSpc>
              <a:spcBef>
                <a:spcPts val="600"/>
              </a:spcBef>
              <a:buAutoNum type="arabicPeriod"/>
            </a:pPr>
            <a:r>
              <a:rPr lang="en-US" sz="6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For any further queries, please get in touch with us at </a:t>
            </a:r>
            <a:r>
              <a:rPr lang="en-US" sz="6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griha.awards@gmail.com</a:t>
            </a:r>
            <a:r>
              <a:rPr lang="en-US" sz="6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pPr marL="171450" indent="-171450">
              <a:lnSpc>
                <a:spcPct val="150000"/>
              </a:lnSpc>
              <a:spcBef>
                <a:spcPts val="600"/>
              </a:spcBef>
              <a:buAutoNum type="arabicPeriod"/>
            </a:pPr>
            <a:r>
              <a:rPr lang="en-US" sz="6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Connect on our social media handles for updates</a:t>
            </a:r>
          </a:p>
          <a:p>
            <a:pPr marL="457200" lvl="1" indent="0" fontAlgn="base">
              <a:spcBef>
                <a:spcPts val="600"/>
              </a:spcBef>
              <a:buNone/>
            </a:pPr>
            <a:r>
              <a:rPr lang="en-US" sz="6000" b="0" i="0" u="sng" dirty="0">
                <a:solidFill>
                  <a:srgbClr val="00B0F0"/>
                </a:solidFill>
                <a:effectLst/>
                <a:highlight>
                  <a:srgbClr val="FFFFFF"/>
                </a:highlight>
                <a:latin typeface="Cambria" panose="02040503050406030204" pitchFamily="18" charset="0"/>
                <a:ea typeface="Cambria" panose="020405030504060302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LinkedIn</a:t>
            </a:r>
            <a:r>
              <a:rPr lang="en-US" sz="6000" b="0" i="0" dirty="0">
                <a:solidFill>
                  <a:srgbClr val="00B0F0"/>
                </a:solidFill>
                <a:effectLst/>
                <a:highlight>
                  <a:srgbClr val="FFFFFF"/>
                </a:highlight>
                <a:latin typeface="Cambria" panose="02040503050406030204" pitchFamily="18" charset="0"/>
                <a:ea typeface="Cambria" panose="02040503050406030204" pitchFamily="18" charset="0"/>
              </a:rPr>
              <a:t>  |  </a:t>
            </a:r>
            <a:r>
              <a:rPr lang="en-US" sz="6000" b="0" i="0" u="sng" dirty="0">
                <a:solidFill>
                  <a:srgbClr val="00B0F0"/>
                </a:solidFill>
                <a:effectLst/>
                <a:highlight>
                  <a:srgbClr val="FFFFFF"/>
                </a:highlight>
                <a:latin typeface="Cambria" panose="02040503050406030204" pitchFamily="18" charset="0"/>
                <a:ea typeface="Cambria" panose="02040503050406030204" pitchFamily="18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Facebook</a:t>
            </a:r>
            <a:r>
              <a:rPr lang="en-US" sz="6000" b="0" i="0" dirty="0">
                <a:solidFill>
                  <a:srgbClr val="00B0F0"/>
                </a:solidFill>
                <a:effectLst/>
                <a:highlight>
                  <a:srgbClr val="FFFFFF"/>
                </a:highlight>
                <a:latin typeface="Cambria" panose="02040503050406030204" pitchFamily="18" charset="0"/>
                <a:ea typeface="Cambria" panose="02040503050406030204" pitchFamily="18" charset="0"/>
              </a:rPr>
              <a:t>  |  </a:t>
            </a:r>
            <a:r>
              <a:rPr lang="en-US" sz="6000" b="0" i="0" u="sng" dirty="0">
                <a:solidFill>
                  <a:srgbClr val="00B0F0"/>
                </a:solidFill>
                <a:effectLst/>
                <a:highlight>
                  <a:srgbClr val="FFFFFF"/>
                </a:highlight>
                <a:latin typeface="Cambria" panose="02040503050406030204" pitchFamily="18" charset="0"/>
                <a:ea typeface="Cambria" panose="02040503050406030204" pitchFamily="18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Instagram</a:t>
            </a:r>
            <a:r>
              <a:rPr lang="en-US" sz="6000" b="0" i="0" dirty="0">
                <a:solidFill>
                  <a:srgbClr val="00B0F0"/>
                </a:solidFill>
                <a:effectLst/>
                <a:highlight>
                  <a:srgbClr val="FFFFFF"/>
                </a:highlight>
                <a:latin typeface="Cambria" panose="02040503050406030204" pitchFamily="18" charset="0"/>
                <a:ea typeface="Cambria" panose="02040503050406030204" pitchFamily="18" charset="0"/>
              </a:rPr>
              <a:t>  |  </a:t>
            </a:r>
            <a:r>
              <a:rPr lang="en-US" sz="6000" b="0" i="0" u="sng" dirty="0">
                <a:solidFill>
                  <a:srgbClr val="00B0F0"/>
                </a:solidFill>
                <a:effectLst/>
                <a:highlight>
                  <a:srgbClr val="FFFFFF"/>
                </a:highlight>
                <a:latin typeface="Cambria" panose="02040503050406030204" pitchFamily="18" charset="0"/>
                <a:ea typeface="Cambria" panose="02040503050406030204" pitchFamily="18" charset="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X (Formerly Twitter)</a:t>
            </a:r>
            <a:endParaRPr lang="en-US" sz="6000" b="0" i="0" dirty="0">
              <a:solidFill>
                <a:srgbClr val="00B0F0"/>
              </a:solidFill>
              <a:effectLst/>
              <a:highlight>
                <a:srgbClr val="FFFFFF"/>
              </a:highlight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endParaRPr lang="en-US" sz="2900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endParaRPr lang="en-IN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C9AC56D-F79D-0776-825C-E20467796761}"/>
              </a:ext>
            </a:extLst>
          </p:cNvPr>
          <p:cNvSpPr/>
          <p:nvPr/>
        </p:nvSpPr>
        <p:spPr>
          <a:xfrm>
            <a:off x="11364686" y="0"/>
            <a:ext cx="827314" cy="68580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312029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2B8A40-1658-0EAC-4A3A-27DE79FD21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54294" y="417972"/>
            <a:ext cx="7958331" cy="1077229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Project brief</a:t>
            </a:r>
            <a:endParaRPr lang="en-IN" dirty="0">
              <a:solidFill>
                <a:schemeClr val="bg1"/>
              </a:solidFill>
            </a:endParaRPr>
          </a:p>
        </p:txBody>
      </p:sp>
      <p:graphicFrame>
        <p:nvGraphicFramePr>
          <p:cNvPr id="4" name="Table 5">
            <a:extLst>
              <a:ext uri="{FF2B5EF4-FFF2-40B4-BE49-F238E27FC236}">
                <a16:creationId xmlns:a16="http://schemas.microsoft.com/office/drawing/2014/main" id="{30FD5F03-8D15-FE94-C094-A3D37681E16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65416842"/>
              </p:ext>
            </p:extLst>
          </p:nvPr>
        </p:nvGraphicFramePr>
        <p:xfrm>
          <a:off x="2279375" y="1018540"/>
          <a:ext cx="7796212" cy="482092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4825758">
                  <a:extLst>
                    <a:ext uri="{9D8B030D-6E8A-4147-A177-3AD203B41FA5}">
                      <a16:colId xmlns:a16="http://schemas.microsoft.com/office/drawing/2014/main" val="1174631388"/>
                    </a:ext>
                  </a:extLst>
                </a:gridCol>
                <a:gridCol w="2970454">
                  <a:extLst>
                    <a:ext uri="{9D8B030D-6E8A-4147-A177-3AD203B41FA5}">
                      <a16:colId xmlns:a16="http://schemas.microsoft.com/office/drawing/2014/main" val="168178032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12633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Name of the project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62479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GRIHA project code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86526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Location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34363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Site area (sqm.)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049377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Built-up area (sqm.)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684252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No. of building blocks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913482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Name of building blocks (If blocks are &gt;1)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36047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No. of </a:t>
                      </a:r>
                      <a:r>
                        <a:rPr lang="en-US" dirty="0" err="1"/>
                        <a:t>Storeys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152553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Building typology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074867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Type of building (AC/Non-AC/Mixed mode)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545783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Total no. of occupants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932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Year of Completion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7613447"/>
                  </a:ext>
                </a:extLst>
              </a:tr>
            </a:tbl>
          </a:graphicData>
        </a:graphic>
      </p:graphicFrame>
      <p:sp>
        <p:nvSpPr>
          <p:cNvPr id="3" name="Rectangle 2">
            <a:extLst>
              <a:ext uri="{FF2B5EF4-FFF2-40B4-BE49-F238E27FC236}">
                <a16:creationId xmlns:a16="http://schemas.microsoft.com/office/drawing/2014/main" id="{AA803227-70BF-A287-F94F-8E68F5A79A25}"/>
              </a:ext>
            </a:extLst>
          </p:cNvPr>
          <p:cNvSpPr/>
          <p:nvPr/>
        </p:nvSpPr>
        <p:spPr>
          <a:xfrm>
            <a:off x="11364686" y="0"/>
            <a:ext cx="827314" cy="68580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45765B5-0529-A3F0-787A-C744B3B0D975}"/>
              </a:ext>
            </a:extLst>
          </p:cNvPr>
          <p:cNvSpPr txBox="1"/>
          <p:nvPr/>
        </p:nvSpPr>
        <p:spPr>
          <a:xfrm>
            <a:off x="2279375" y="6023428"/>
            <a:ext cx="77962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i="1" dirty="0">
                <a:solidFill>
                  <a:srgbClr val="FF0000"/>
                </a:solidFill>
              </a:rPr>
              <a:t>* Do not fill “GRIHA project code” in case the project is not registered under GRIHA for Existing Building..</a:t>
            </a:r>
          </a:p>
        </p:txBody>
      </p:sp>
    </p:spTree>
    <p:extLst>
      <p:ext uri="{BB962C8B-B14F-4D97-AF65-F5344CB8AC3E}">
        <p14:creationId xmlns:p14="http://schemas.microsoft.com/office/powerpoint/2010/main" val="2928122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45755B-81E6-53C4-127E-18D77C56E2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16834" y="490330"/>
            <a:ext cx="7958331" cy="610925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700" b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CATEGORY:</a:t>
            </a:r>
            <a:endParaRPr lang="en-US" sz="1700" b="1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0" indent="0">
              <a:buNone/>
            </a:pPr>
            <a:r>
              <a:rPr lang="en-US" sz="1700" b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PROJECT IMAGE:</a:t>
            </a:r>
          </a:p>
          <a:p>
            <a:pPr marL="0" indent="0">
              <a:buNone/>
            </a:pPr>
            <a:endParaRPr lang="en-US" sz="1700" b="1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0" indent="0">
              <a:buNone/>
            </a:pPr>
            <a:endParaRPr lang="en-US" sz="1700" b="1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0" indent="0">
              <a:buNone/>
            </a:pPr>
            <a:endParaRPr lang="en-US" sz="1700" b="1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0" indent="0">
              <a:buNone/>
            </a:pPr>
            <a:endParaRPr lang="en-US" sz="1700" b="1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0" indent="0">
              <a:buNone/>
            </a:pPr>
            <a:endParaRPr lang="en-US" sz="1700" b="1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0" indent="0">
              <a:buNone/>
            </a:pPr>
            <a:endParaRPr lang="en-US" sz="1700" b="1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en-US" sz="1700" b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High resolution image of the project (for website &amp; social media)</a:t>
            </a:r>
          </a:p>
          <a:p>
            <a:r>
              <a:rPr lang="en-US" sz="1700" b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(Please provide Image in JPG format) </a:t>
            </a:r>
          </a:p>
          <a:p>
            <a:pPr marL="0" indent="0">
              <a:buNone/>
            </a:pPr>
            <a:r>
              <a:rPr lang="en-US" sz="1700" b="1" i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Please submit the presentation in </a:t>
            </a:r>
            <a:r>
              <a:rPr lang="en-IN" sz="1700" b="1" i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.PPTX format.</a:t>
            </a:r>
          </a:p>
          <a:p>
            <a:endParaRPr lang="en-IN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CFDFB4B-C5AF-A33D-F75B-50DBE7BDD60F}"/>
              </a:ext>
            </a:extLst>
          </p:cNvPr>
          <p:cNvSpPr/>
          <p:nvPr/>
        </p:nvSpPr>
        <p:spPr>
          <a:xfrm>
            <a:off x="2252869" y="2282686"/>
            <a:ext cx="4572000" cy="2292626"/>
          </a:xfrm>
          <a:prstGeom prst="rect">
            <a:avLst/>
          </a:prstGeom>
          <a:noFill/>
          <a:ln>
            <a:solidFill>
              <a:schemeClr val="tx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9A88498F-B49B-B739-F70E-41D47837806E}"/>
              </a:ext>
            </a:extLst>
          </p:cNvPr>
          <p:cNvSpPr/>
          <p:nvPr/>
        </p:nvSpPr>
        <p:spPr>
          <a:xfrm>
            <a:off x="11364686" y="0"/>
            <a:ext cx="827314" cy="68580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674960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2B8A40-1658-0EAC-4A3A-27DE79FD21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62294" y="163117"/>
            <a:ext cx="7958331" cy="1077229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bg1"/>
                </a:solidFill>
              </a:rPr>
              <a:t>Project Explanation</a:t>
            </a:r>
            <a:br>
              <a:rPr lang="en-US" dirty="0">
                <a:solidFill>
                  <a:schemeClr val="bg1"/>
                </a:solidFill>
              </a:rPr>
            </a:br>
            <a:r>
              <a:rPr lang="en-US" sz="1800" i="1" dirty="0">
                <a:solidFill>
                  <a:srgbClr val="000000"/>
                </a:solidFill>
              </a:rPr>
              <a:t>Final score of the project will be evaluated as per the percentages mentioned below</a:t>
            </a:r>
            <a:r>
              <a:rPr lang="en-US" sz="3600" i="1" dirty="0">
                <a:solidFill>
                  <a:srgbClr val="000000"/>
                </a:solidFill>
              </a:rPr>
              <a:t>.</a:t>
            </a:r>
            <a:endParaRPr lang="en-IN" dirty="0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45755B-81E6-53C4-127E-18D77C56E2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96420" y="1392237"/>
            <a:ext cx="8547021" cy="5035828"/>
          </a:xfrm>
        </p:spPr>
        <p:txBody>
          <a:bodyPr>
            <a:normAutofit fontScale="40000" lnSpcReduction="20000"/>
          </a:bodyPr>
          <a:lstStyle/>
          <a:p>
            <a:pPr marL="0" indent="0">
              <a:buNone/>
            </a:pPr>
            <a:r>
              <a:rPr lang="en-IN" sz="3400" b="1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1. Waste management – </a:t>
            </a:r>
            <a:r>
              <a:rPr lang="en-IN" sz="34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(20% weightage) </a:t>
            </a:r>
          </a:p>
          <a:p>
            <a:pPr marL="0" indent="0">
              <a:buNone/>
            </a:pPr>
            <a:r>
              <a:rPr lang="en-IN" sz="3400" i="1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The project team needs to demonstrate that the waste is handled sensibly on site  such that the stress on the landfill is reduced. </a:t>
            </a:r>
            <a:endParaRPr lang="en-IN" sz="3400" dirty="0">
              <a:solidFill>
                <a:srgbClr val="0000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0" indent="0">
              <a:buNone/>
            </a:pPr>
            <a:r>
              <a:rPr lang="en-IN" sz="3400" b="1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2. Energy management – </a:t>
            </a:r>
            <a:r>
              <a:rPr lang="en-IN" sz="34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(25% weightage) </a:t>
            </a:r>
            <a:endParaRPr lang="en-IN" sz="3400" i="1" dirty="0">
              <a:solidFill>
                <a:srgbClr val="0000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0" indent="0">
              <a:buNone/>
            </a:pPr>
            <a:r>
              <a:rPr lang="en-IN" sz="3400" i="1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The project team needs to demonstrate optimization of energy consumption by the use of efficient appliances, use of renewable energy, etc. </a:t>
            </a:r>
            <a:endParaRPr lang="en-IN" sz="3400" b="1" dirty="0">
              <a:solidFill>
                <a:srgbClr val="0000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0" indent="0">
              <a:buNone/>
            </a:pPr>
            <a:r>
              <a:rPr lang="en-IN" sz="3400" b="1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3. Integrated water management – </a:t>
            </a:r>
            <a:r>
              <a:rPr lang="en-IN" sz="34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(25% weightage) </a:t>
            </a:r>
          </a:p>
          <a:p>
            <a:pPr marL="0" indent="0">
              <a:buNone/>
            </a:pPr>
            <a:r>
              <a:rPr lang="en-IN" sz="3400" i="1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The project team needs to demonstrate the water saving, recycling and reuse on site (towards net zero/ net positive approach)</a:t>
            </a:r>
            <a:endParaRPr lang="en-IN" sz="3400" dirty="0">
              <a:solidFill>
                <a:srgbClr val="0000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0" indent="0">
              <a:buNone/>
            </a:pPr>
            <a:r>
              <a:rPr lang="en-IN" sz="3400" b="1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4. Maintenance and housekeeping – </a:t>
            </a:r>
            <a:r>
              <a:rPr lang="en-IN" sz="34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(20% weightage) </a:t>
            </a:r>
          </a:p>
          <a:p>
            <a:pPr marL="0" indent="0">
              <a:buNone/>
            </a:pPr>
            <a:r>
              <a:rPr lang="en-IN" sz="3400" i="1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The project team must ensure good practises for maintenance and green procurement as a step towards sustainability. </a:t>
            </a:r>
          </a:p>
          <a:p>
            <a:pPr marL="0" indent="0">
              <a:buNone/>
            </a:pPr>
            <a:r>
              <a:rPr lang="en-IN" sz="3400" b="1" i="1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5. </a:t>
            </a:r>
            <a:r>
              <a:rPr lang="en-IN" sz="3400" b="1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Environmental Awareness –  </a:t>
            </a:r>
            <a:r>
              <a:rPr lang="en-IN" sz="34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(10% weightage) </a:t>
            </a:r>
          </a:p>
          <a:p>
            <a:pPr marL="0" indent="0">
              <a:buNone/>
            </a:pPr>
            <a:r>
              <a:rPr lang="en-IN" sz="3400" i="1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The project  team  must submit strategies to  promote environmental awareness. </a:t>
            </a:r>
          </a:p>
          <a:p>
            <a:endParaRPr lang="en-IN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5FFE75C-23D7-BA47-DC81-D8AAF8A248E5}"/>
              </a:ext>
            </a:extLst>
          </p:cNvPr>
          <p:cNvSpPr/>
          <p:nvPr/>
        </p:nvSpPr>
        <p:spPr>
          <a:xfrm>
            <a:off x="11364686" y="0"/>
            <a:ext cx="827314" cy="68580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38805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2B8A40-1658-0EAC-4A3A-27DE79FD21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16834" y="366624"/>
            <a:ext cx="7958331" cy="1077229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Summary</a:t>
            </a:r>
            <a:endParaRPr lang="en-IN" sz="1400" dirty="0">
              <a:solidFill>
                <a:schemeClr val="bg1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E036B6D-3753-F950-13C7-F7A5417F8C1E}"/>
              </a:ext>
            </a:extLst>
          </p:cNvPr>
          <p:cNvSpPr txBox="1"/>
          <p:nvPr/>
        </p:nvSpPr>
        <p:spPr>
          <a:xfrm>
            <a:off x="1726055" y="1443853"/>
            <a:ext cx="8349110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IN" sz="2400" b="1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1. Waste management –</a:t>
            </a:r>
          </a:p>
          <a:p>
            <a:pPr marL="0" indent="0">
              <a:buNone/>
            </a:pPr>
            <a:endParaRPr lang="en-IN" sz="2400" b="1" dirty="0">
              <a:solidFill>
                <a:srgbClr val="0000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Amount of waste (organic + inorganic) generated ………… kg/capita/day.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Amount of organic waste (landscape + kitchen) generated ………..kg/capita/day.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List the key features for waste management strategies.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Briefly describe measures taken to treat the organic waste generated.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23C17D1-385D-2838-B74F-FEBC91AF52AD}"/>
              </a:ext>
            </a:extLst>
          </p:cNvPr>
          <p:cNvSpPr/>
          <p:nvPr/>
        </p:nvSpPr>
        <p:spPr>
          <a:xfrm>
            <a:off x="11364686" y="0"/>
            <a:ext cx="827314" cy="68580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820718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2B8A40-1658-0EAC-4A3A-27DE79FD21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16834" y="366624"/>
            <a:ext cx="7958331" cy="1077229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Summary</a:t>
            </a:r>
            <a:endParaRPr lang="en-IN" sz="1400" dirty="0">
              <a:solidFill>
                <a:schemeClr val="bg1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E036B6D-3753-F950-13C7-F7A5417F8C1E}"/>
              </a:ext>
            </a:extLst>
          </p:cNvPr>
          <p:cNvSpPr txBox="1"/>
          <p:nvPr/>
        </p:nvSpPr>
        <p:spPr>
          <a:xfrm>
            <a:off x="1537369" y="1233586"/>
            <a:ext cx="9638631" cy="51398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IN" sz="2400" b="1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2. Energy management </a:t>
            </a:r>
            <a:r>
              <a:rPr lang="en-IN" sz="1900" b="1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–</a:t>
            </a:r>
          </a:p>
          <a:p>
            <a:pPr marL="1097280" lvl="1" indent="-457200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Ensure that the appliances (fans and internal lighting) installed in the building are minimum BEE 3 star rated</a:t>
            </a:r>
          </a:p>
          <a:p>
            <a:pPr marL="1097280" lvl="1" indent="-457200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Demonstrate that …………. % of the total annual energy consumption (consider grid only) is offset through installation of renewable energy sources on site (source, on-site and off-site generation)</a:t>
            </a:r>
          </a:p>
          <a:p>
            <a:pPr marL="1097280" lvl="1" indent="-457200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Reduction of energy consumption (%)</a:t>
            </a:r>
          </a:p>
          <a:p>
            <a:pPr marL="1097280" lvl="1" indent="-457200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Existing case: ………</a:t>
            </a:r>
            <a:r>
              <a:rPr lang="en-US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KWh</a:t>
            </a:r>
            <a:r>
              <a:rPr lang="en-US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/year (total annual energy consumption from the grid considering the latest 12-month data (April 2023 to March 2024) with at least 70% occupancy for all the months that have been considered)</a:t>
            </a:r>
          </a:p>
          <a:p>
            <a:pPr marL="1097280" lvl="1" indent="-457200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Base case: ……….</a:t>
            </a:r>
            <a:r>
              <a:rPr lang="en-US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KWh</a:t>
            </a:r>
            <a:r>
              <a:rPr lang="en-US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/year (average of total annual energy consumption from the grid for 2 years prior to the year considered in existing case). Please note that April 2022 to March 2024 will be not be considered.</a:t>
            </a:r>
          </a:p>
          <a:p>
            <a:pPr marL="0" indent="0">
              <a:buNone/>
            </a:pPr>
            <a:endParaRPr lang="en-IN" b="1" dirty="0">
              <a:solidFill>
                <a:srgbClr val="0000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0" indent="0">
              <a:buNone/>
            </a:pPr>
            <a:r>
              <a:rPr lang="en-IN" b="1" i="1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Note: </a:t>
            </a:r>
            <a:r>
              <a:rPr lang="en-US" i="1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Projects which have operational data of less than 3 years are required to conduct an energy audit by a BEE certified auditor and submit an energy audit report.</a:t>
            </a:r>
            <a:endParaRPr lang="en-IN" i="1" dirty="0">
              <a:solidFill>
                <a:srgbClr val="0000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0" indent="0">
              <a:buNone/>
            </a:pPr>
            <a:r>
              <a:rPr lang="en-IN" sz="34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23C17D1-385D-2838-B74F-FEBC91AF52AD}"/>
              </a:ext>
            </a:extLst>
          </p:cNvPr>
          <p:cNvSpPr/>
          <p:nvPr/>
        </p:nvSpPr>
        <p:spPr>
          <a:xfrm>
            <a:off x="11364686" y="0"/>
            <a:ext cx="827314" cy="68580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141495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2B8A40-1658-0EAC-4A3A-27DE79FD21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16834" y="366624"/>
            <a:ext cx="7958331" cy="1077229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Summary</a:t>
            </a:r>
            <a:endParaRPr lang="en-IN" sz="1400" dirty="0">
              <a:solidFill>
                <a:schemeClr val="bg1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E036B6D-3753-F950-13C7-F7A5417F8C1E}"/>
              </a:ext>
            </a:extLst>
          </p:cNvPr>
          <p:cNvSpPr txBox="1"/>
          <p:nvPr/>
        </p:nvSpPr>
        <p:spPr>
          <a:xfrm>
            <a:off x="1537369" y="1233586"/>
            <a:ext cx="9638631" cy="28931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IN" sz="2400" b="1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3. Integrated water management –</a:t>
            </a:r>
          </a:p>
          <a:p>
            <a:pPr marL="0" indent="0">
              <a:buNone/>
            </a:pPr>
            <a:endParaRPr lang="en-IN" sz="1600" b="1" dirty="0">
              <a:solidFill>
                <a:srgbClr val="0000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525780" indent="-3429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Briefly describe the water management strategies  </a:t>
            </a:r>
          </a:p>
          <a:p>
            <a:pPr marL="525780" indent="-3429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Demand side reduction (%)</a:t>
            </a:r>
          </a:p>
          <a:p>
            <a:pPr marL="525780" indent="-3429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Percentage of water treated …………</a:t>
            </a:r>
          </a:p>
          <a:p>
            <a:pPr marL="525780" indent="-3429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Capacity of STP</a:t>
            </a:r>
          </a:p>
          <a:p>
            <a:pPr marL="525780" indent="-3429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Fresh and  treated water consumption per day</a:t>
            </a:r>
          </a:p>
          <a:p>
            <a:pPr marL="525780" indent="-3429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Quantity of treated water generated</a:t>
            </a:r>
          </a:p>
          <a:p>
            <a:pPr marL="0" indent="0">
              <a:buNone/>
            </a:pPr>
            <a:r>
              <a:rPr lang="en-IN" sz="34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23C17D1-385D-2838-B74F-FEBC91AF52AD}"/>
              </a:ext>
            </a:extLst>
          </p:cNvPr>
          <p:cNvSpPr/>
          <p:nvPr/>
        </p:nvSpPr>
        <p:spPr>
          <a:xfrm>
            <a:off x="11364686" y="0"/>
            <a:ext cx="827314" cy="68580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479962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2B8A40-1658-0EAC-4A3A-27DE79FD21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16834" y="366624"/>
            <a:ext cx="7958331" cy="1077229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Summary</a:t>
            </a:r>
            <a:endParaRPr lang="en-IN" sz="1400" dirty="0">
              <a:solidFill>
                <a:schemeClr val="bg1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E036B6D-3753-F950-13C7-F7A5417F8C1E}"/>
              </a:ext>
            </a:extLst>
          </p:cNvPr>
          <p:cNvSpPr txBox="1"/>
          <p:nvPr/>
        </p:nvSpPr>
        <p:spPr>
          <a:xfrm>
            <a:off x="1879579" y="1175529"/>
            <a:ext cx="9638631" cy="31393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IN" sz="2400" b="1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4. Maintenance and housekeeping–</a:t>
            </a:r>
          </a:p>
          <a:p>
            <a:pPr marL="0" indent="0">
              <a:buNone/>
            </a:pPr>
            <a:endParaRPr lang="en-IN" sz="2400" b="1" dirty="0">
              <a:solidFill>
                <a:srgbClr val="0000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982980" lvl="1" indent="-3429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Demonstrate that the refrigerants used in the HVAC system are CFC &amp; HCFC free</a:t>
            </a:r>
          </a:p>
          <a:p>
            <a:pPr marL="982980" lvl="1" indent="-3429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Demonstrate that the fire fighting systems are halon free</a:t>
            </a:r>
          </a:p>
          <a:p>
            <a:pPr marL="982980" lvl="1" indent="-3429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Demonstrate that the housekeeping and pest control products used are ecofriendly</a:t>
            </a:r>
          </a:p>
          <a:p>
            <a:pPr marL="982980" lvl="1" indent="-342900">
              <a:buFont typeface="Arial" panose="020B0604020202020204" pitchFamily="34" charset="0"/>
              <a:buChar char="•"/>
            </a:pPr>
            <a:endParaRPr lang="en-US" dirty="0">
              <a:solidFill>
                <a:srgbClr val="0000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>
              <a:buNone/>
            </a:pPr>
            <a:r>
              <a:rPr lang="en-US" sz="2400" b="1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5. Environmental awareness-</a:t>
            </a:r>
          </a:p>
          <a:p>
            <a:pPr marL="189230" indent="0">
              <a:buNone/>
            </a:pPr>
            <a:endParaRPr lang="en-US" b="1" dirty="0">
              <a:solidFill>
                <a:srgbClr val="0000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92583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List  at-least 2 strategies opted in the project to promote environmental awareness among occupants</a:t>
            </a:r>
            <a:r>
              <a:rPr lang="en-US" sz="16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23C17D1-385D-2838-B74F-FEBC91AF52AD}"/>
              </a:ext>
            </a:extLst>
          </p:cNvPr>
          <p:cNvSpPr/>
          <p:nvPr/>
        </p:nvSpPr>
        <p:spPr>
          <a:xfrm>
            <a:off x="11364686" y="0"/>
            <a:ext cx="827314" cy="68580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6348014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adison">
  <a:themeElements>
    <a:clrScheme name="Custom 11">
      <a:dk1>
        <a:sysClr val="windowText" lastClr="000000"/>
      </a:dk1>
      <a:lt1>
        <a:sysClr val="window" lastClr="FFFFFF"/>
      </a:lt1>
      <a:dk2>
        <a:srgbClr val="FFFFFF"/>
      </a:dk2>
      <a:lt2>
        <a:srgbClr val="C5FAEB"/>
      </a:lt2>
      <a:accent1>
        <a:srgbClr val="A1D68B"/>
      </a:accent1>
      <a:accent2>
        <a:srgbClr val="5EC795"/>
      </a:accent2>
      <a:accent3>
        <a:srgbClr val="4DADCF"/>
      </a:accent3>
      <a:accent4>
        <a:srgbClr val="CDB756"/>
      </a:accent4>
      <a:accent5>
        <a:srgbClr val="E29C36"/>
      </a:accent5>
      <a:accent6>
        <a:srgbClr val="8EC0C1"/>
      </a:accent6>
      <a:hlink>
        <a:srgbClr val="6D9D9B"/>
      </a:hlink>
      <a:folHlink>
        <a:srgbClr val="6D8583"/>
      </a:folHlink>
    </a:clrScheme>
    <a:fontScheme name="Madison">
      <a:maj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adison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alpha val="88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blipFill rotWithShape="1"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dison" id="{025CB5FB-2DD3-45EE-B6F0-CC461540EB19}" vid="{6AC10936-2DFC-4054-9ADF-B5E2C5F8619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1168</TotalTime>
  <Words>838</Words>
  <Application>Microsoft Office PowerPoint</Application>
  <PresentationFormat>Widescreen</PresentationFormat>
  <Paragraphs>97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Cambria</vt:lpstr>
      <vt:lpstr>MS Shell Dlg 2</vt:lpstr>
      <vt:lpstr>Wingdings</vt:lpstr>
      <vt:lpstr>Wingdings 3</vt:lpstr>
      <vt:lpstr>Madison</vt:lpstr>
      <vt:lpstr>PowerPoint Presentation</vt:lpstr>
      <vt:lpstr>Guidelines</vt:lpstr>
      <vt:lpstr>Project brief</vt:lpstr>
      <vt:lpstr>PowerPoint Presentation</vt:lpstr>
      <vt:lpstr>Project Explanation Final score of the project will be evaluated as per the percentages mentioned below.</vt:lpstr>
      <vt:lpstr>Summary</vt:lpstr>
      <vt:lpstr>Summary</vt:lpstr>
      <vt:lpstr>Summary</vt:lpstr>
      <vt:lpstr>Summary</vt:lpstr>
      <vt:lpstr>Contact details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GRIHA Exemplary Performance awards</dc:title>
  <dc:creator>Ms Sakshi Singhal</dc:creator>
  <cp:lastModifiedBy>Arnab Saha</cp:lastModifiedBy>
  <cp:revision>24</cp:revision>
  <dcterms:created xsi:type="dcterms:W3CDTF">2023-06-20T05:40:20Z</dcterms:created>
  <dcterms:modified xsi:type="dcterms:W3CDTF">2025-07-07T09:01:32Z</dcterms:modified>
</cp:coreProperties>
</file>